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423" r:id="rId3"/>
    <p:sldId id="413" r:id="rId4"/>
    <p:sldId id="414" r:id="rId5"/>
    <p:sldId id="422" r:id="rId6"/>
    <p:sldId id="420" r:id="rId7"/>
    <p:sldId id="4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B4B0"/>
    <a:srgbClr val="ACEBEA"/>
    <a:srgbClr val="53D5D2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64512" autoAdjust="0"/>
  </p:normalViewPr>
  <p:slideViewPr>
    <p:cSldViewPr snapToGrid="0">
      <p:cViewPr varScale="1">
        <p:scale>
          <a:sx n="73" d="100"/>
          <a:sy n="73" d="100"/>
        </p:scale>
        <p:origin x="19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EF345-D1FC-4A66-958B-E4625DF420E7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86F67-98A9-4E01-9C10-87E0DB3F40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56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9C26F-588E-4184-8570-89549AE5DEF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310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Opioids are known to be a high-risk class of medication and there is a potential for miscommunication about their management at transitions of care. This could result continuation or cessation when this was not the intention.</a:t>
            </a:r>
          </a:p>
          <a:p>
            <a:endParaRPr lang="en-A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has shown that, depending on the surgery, more than 10% of opioid naïve patients started on opioids after surgery go on to use opioids longer-term. This contributes to the many unintended harms, and substantial opioid reservoir we’re becoming aware of in Australia.</a:t>
            </a:r>
          </a:p>
          <a:p>
            <a:endParaRPr lang="en-A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many cases, the expectation might be for the GP to review and manage pain after a hospital encounter, and to do that effectively and avoid unintentional long-term use for your patient, the GP needs you to provide a handover about the opioid that’s been prescribed, the dose, duration and any plans for reduction. At present, seems to happen less than half the </a:t>
            </a:r>
            <a:r>
              <a:rPr lang="en-AU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time.</a:t>
            </a:r>
          </a:p>
          <a:p>
            <a:endParaRPr lang="en-A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good handover to the GP is one way you can practice opioid stewardship, and keep your patients and community safer while ensuring good pain management.</a:t>
            </a:r>
          </a:p>
          <a:p>
            <a:endParaRPr lang="en-A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6F67-98A9-4E01-9C10-87E0DB3F405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72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6F67-98A9-4E01-9C10-87E0DB3F405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992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6F67-98A9-4E01-9C10-87E0DB3F405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038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6F67-98A9-4E01-9C10-87E0DB3F405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51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9C26F-588E-4184-8570-89549AE5DEF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14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575D-0B8A-40A7-BB39-7D0CF0803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86011-02C8-45E0-9C68-DFA8BB34A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7AD9-5661-4E17-9923-34B1B5D1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9B379-1ECD-4F49-81CA-D83706D1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8F036-7608-42AB-B463-DACB49BA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398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145D-C32F-475B-8EC4-023D4503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6B541-F23F-4C47-A205-E28A28BD8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F5411-8EBE-4D0E-A4EE-9AF0D525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6D88A-77FD-4BCB-885B-475CEC79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20801-9CA9-4BC0-AFB8-9A2241FA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2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472472-29DE-47E8-A044-39E037F99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D4D30-8601-46E6-AB2A-D0A5C8382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8985-C78A-453A-932F-B60297DA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C6386-314F-4212-981D-1396534C8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C1A02-38F1-4C31-BB23-5E2F17BC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7566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662A3-6D3E-4F01-B3BC-8C98F4DE6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2415-0A9C-42B0-8245-61C1E52C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1B681-F038-49E9-B0E0-1DD6E361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B82C5-6D5A-4ACC-B3A4-A0E58DB3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184A-7F2D-416D-98E0-F2262B71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5659F-8A29-4831-944C-0DD01047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547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86F9-15A3-4444-B650-46F06F04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6CD89-7F19-46E3-A936-90835BDF2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BB42-B4D8-4830-A0B7-F21B741E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C0CF7-5F39-4A09-8852-28CD0D7C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395A-E316-4018-A9E8-B96ED564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24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BD03-8646-4D9B-A7C5-6A4C90B5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08D3E-51B7-4F94-B89F-310E3B3B2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1D5AD-333F-4111-A930-F86F29FC1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15A90-9739-469D-944E-5DEB9C35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7CE36-511F-411E-A420-89303FE6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522C-AF4A-4713-BCDC-64459C39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7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D2CE-F8A1-4DC8-B080-16396E0A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A1A02-CA77-40FE-801A-2831D014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7216C-3A25-44A9-850C-684E5F90E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EB61B-128C-4906-BCEB-18E70D3EE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8EAA2-2C5C-41F7-AEB4-2CD193F13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0B3EA-384C-4B18-86A3-E6C6A4D7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B6F7C-6FAD-4F97-ADF3-0DCA6AAC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F4FC4-11F1-4A92-B1F7-7BDA2B67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346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E8EE-6BF5-487B-A131-CC83A298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4543F-2762-4342-B771-FF50656E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DBEA6-A654-4A75-B8EA-FB6C450A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20C5-4AFC-4FC6-A7EE-1AC460C8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59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811454-BE8E-4FDC-8D88-1DF8D8F2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1178B-44EB-4547-BC00-E2DA8236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0B500-BA04-4508-AE1B-F71C4451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496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24F3-F92B-434B-BADD-E2243FA8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E890-8D25-4C41-AAD6-EAB157176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F9E59-224B-42B0-A226-1879C6016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87381-C829-437A-80D4-63728BF8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02ACB-4E50-480C-A029-40D465F7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A2CBB-87F4-41C7-BC00-A70506D6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50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F960-F2F9-4EAC-87C8-35C58556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89013-6CBA-48A6-95F3-2497D293E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9ACE8-505C-445E-98DC-180AD973E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1ABB1-ADC8-4470-A312-C5D3A1A8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79E8F-5DE3-492D-A3BE-6D2E9C55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6A14B-348C-492C-B111-D9CFAD59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039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C1906-3DC8-4F9F-BED3-4C4843E9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86CFB-8C19-4B5A-95C4-EB74EBAF7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0518-4CF0-4C4D-9514-B657EE973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CD5C5-8A5E-4170-88B9-6A49C134CA1D}" type="datetimeFigureOut">
              <a:rPr lang="en-AU" smtClean="0"/>
              <a:t>3/04/2020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EC465-B04F-43C2-8B10-DEE48DBEB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DFD8A-09B8-4970-871A-02AA9466E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5C44-83E4-4D26-9FF8-939F8A5D4A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47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4"/><Relationship Id="rId7" Type="http://schemas.openxmlformats.org/officeDocument/2006/relationships/notesSlide" Target="../notesSlides/notesSlide4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microsoft.com/office/2007/relationships/media" Target="../media/media6.m4a"/><Relationship Id="rId10" Type="http://schemas.openxmlformats.org/officeDocument/2006/relationships/image" Target="../media/image2.png"/><Relationship Id="rId4" Type="http://schemas.openxmlformats.org/officeDocument/2006/relationships/audio" Target="NULL" TargetMode="Externa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AC8FB8-3A6B-41AB-ABE6-EDA3D81608FE}"/>
              </a:ext>
            </a:extLst>
          </p:cNvPr>
          <p:cNvSpPr txBox="1">
            <a:spLocks/>
          </p:cNvSpPr>
          <p:nvPr/>
        </p:nvSpPr>
        <p:spPr>
          <a:xfrm>
            <a:off x="4004558" y="4353494"/>
            <a:ext cx="6382986" cy="1696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b="1" dirty="0"/>
              <a:t>Discharge Analgesia Template </a:t>
            </a:r>
            <a:r>
              <a:rPr lang="en-AU" sz="5400" b="1" i="1" dirty="0"/>
              <a:t>for EDS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409709B-2D86-4204-9103-480C46256D25}"/>
              </a:ext>
            </a:extLst>
          </p:cNvPr>
          <p:cNvSpPr txBox="1">
            <a:spLocks/>
          </p:cNvSpPr>
          <p:nvPr/>
        </p:nvSpPr>
        <p:spPr>
          <a:xfrm>
            <a:off x="4004558" y="5891497"/>
            <a:ext cx="6006052" cy="625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/>
              <a:t>For questions, contact: champika.pattullo@health.qld.gov.au</a:t>
            </a:r>
            <a:br>
              <a:rPr lang="en-AU" sz="1800" dirty="0"/>
            </a:br>
            <a:r>
              <a:rPr lang="en-AU" sz="1800" dirty="0"/>
              <a:t>Champika Pattullo (QUM Pharmacist, HIU Fellow)</a:t>
            </a:r>
          </a:p>
          <a:p>
            <a:pPr marL="0" indent="0">
              <a:buNone/>
            </a:pPr>
            <a:r>
              <a:rPr lang="en-AU" sz="1400" dirty="0"/>
              <a:t>Voiceover by Benita Suckling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545D2BBD-E65F-499B-BE09-6D27D7133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C850A6-2266-4ECD-8F10-F568375F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0304"/>
            <a:ext cx="12192000" cy="83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011CE-A8FB-455B-A0C0-8B477B68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31775"/>
            <a:ext cx="10515600" cy="1325563"/>
          </a:xfrm>
        </p:spPr>
        <p:txBody>
          <a:bodyPr/>
          <a:lstStyle/>
          <a:p>
            <a:r>
              <a:rPr lang="en-AU" b="1">
                <a:solidFill>
                  <a:schemeClr val="bg1"/>
                </a:solidFill>
                <a:latin typeface="+mn-lt"/>
              </a:rPr>
              <a:t>Opioids, Pain Management &amp; Handover</a:t>
            </a:r>
            <a:endParaRPr lang="en-A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113FB-3BBB-4784-AAD4-CF754AB2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387876"/>
            <a:ext cx="6797264" cy="5143956"/>
          </a:xfrm>
        </p:spPr>
        <p:txBody>
          <a:bodyPr>
            <a:normAutofit/>
          </a:bodyPr>
          <a:lstStyle/>
          <a:p>
            <a:r>
              <a:rPr lang="en-AU" sz="2400" dirty="0"/>
              <a:t>Known high-risk medications</a:t>
            </a:r>
          </a:p>
          <a:p>
            <a:pPr marL="0" indent="0">
              <a:buNone/>
            </a:pPr>
            <a:endParaRPr lang="en-AU" sz="2400" dirty="0"/>
          </a:p>
          <a:p>
            <a:r>
              <a:rPr lang="en-AU" sz="2400" dirty="0"/>
              <a:t>Transition of care potential for miscommunication</a:t>
            </a:r>
          </a:p>
          <a:p>
            <a:pPr lvl="1"/>
            <a:r>
              <a:rPr lang="en-AU" sz="2000" b="1" i="1" u="sng" dirty="0"/>
              <a:t>Can potentiate long-term use and harm</a:t>
            </a:r>
            <a:endParaRPr lang="en-AU" sz="2000" dirty="0"/>
          </a:p>
          <a:p>
            <a:endParaRPr lang="en-AU" sz="2400" dirty="0"/>
          </a:p>
          <a:p>
            <a:r>
              <a:rPr lang="en-AU" sz="2400" dirty="0"/>
              <a:t>In many cases, expectation for GP to review and manage pain after hospital encounter</a:t>
            </a:r>
          </a:p>
          <a:p>
            <a:endParaRPr lang="en-AU" sz="2400" dirty="0"/>
          </a:p>
          <a:p>
            <a:r>
              <a:rPr lang="en-AU" sz="2400" i="1" u="sng" dirty="0"/>
              <a:t>You</a:t>
            </a:r>
            <a:r>
              <a:rPr lang="en-AU" sz="2400" i="1" dirty="0"/>
              <a:t> </a:t>
            </a:r>
            <a:r>
              <a:rPr lang="en-AU" sz="2400" dirty="0"/>
              <a:t>can help by providing timely and complete handover</a:t>
            </a:r>
            <a:endParaRPr lang="en-AU" sz="2400" i="1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7AB9C-E382-4164-BF26-7EFA56011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751" y="1028700"/>
            <a:ext cx="2037426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s://lh5.googleusercontent.com/bWEMDrUpvMeU8F2IsqRg31eLiLO4UpFxNZML-eV0_2lLR0N6uOTJklOWeiTUZMy64REeBFOQhWONlxjdGOFbu_dv-_f9xdqJf_r5c_rljd_OifuxqRbPPorMKA3Ae2jd4CYu2JOIUEmMlqvKaA">
            <a:extLst>
              <a:ext uri="{FF2B5EF4-FFF2-40B4-BE49-F238E27FC236}">
                <a16:creationId xmlns:a16="http://schemas.microsoft.com/office/drawing/2014/main" id="{A6C49FFE-BA28-47D9-886E-73482F92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16121" r="24069" b="40160"/>
          <a:stretch>
            <a:fillRect/>
          </a:stretch>
        </p:blipFill>
        <p:spPr bwMode="auto">
          <a:xfrm>
            <a:off x="7003980" y="4219685"/>
            <a:ext cx="1732518" cy="160287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444F0E6-09E2-47D8-B9B6-B382349F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2552" r="28714" b="25543"/>
          <a:stretch>
            <a:fillRect/>
          </a:stretch>
        </p:blipFill>
        <p:spPr bwMode="auto">
          <a:xfrm>
            <a:off x="8109751" y="5193437"/>
            <a:ext cx="2379663" cy="14398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5B8818-DC99-47E5-8482-CBF6230A8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7016" y="3275045"/>
            <a:ext cx="1933167" cy="21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B62F33-368B-45A5-B297-C34910B20637}"/>
              </a:ext>
            </a:extLst>
          </p:cNvPr>
          <p:cNvSpPr/>
          <p:nvPr/>
        </p:nvSpPr>
        <p:spPr>
          <a:xfrm>
            <a:off x="0" y="6211669"/>
            <a:ext cx="8052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900" dirty="0">
                <a:solidFill>
                  <a:srgbClr val="009999"/>
                </a:solidFill>
              </a:rPr>
              <a:t>Stark N, Kerr S, Stevens J. Prevalence and Predictors of Persistent Post-Surgical Opioid Use: A Prospective Observational Cohort Study. Anaesthesia and Intensive Care. 2017;45(6):700-706.</a:t>
            </a:r>
            <a:endParaRPr lang="en-AU" sz="900" dirty="0">
              <a:solidFill>
                <a:srgbClr val="0099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AU" sz="900" dirty="0">
                <a:solidFill>
                  <a:srgbClr val="0099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Australian Institute of Health and Welfare. Opioid harm in Australia and comparisons between Australia and Canada. Canberra: Australian Institute of Health and Welfare; 2018. Available from: &lt;</a:t>
            </a:r>
            <a:r>
              <a:rPr lang="en-AU" sz="900" dirty="0">
                <a:solidFill>
                  <a:srgbClr val="00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https://www.aihw.gov.au/reports/illicit-use-of-drugs/opioid-harm-in-australia/contents/summary</a:t>
            </a:r>
            <a:r>
              <a:rPr lang="en-AU" sz="900" dirty="0">
                <a:solidFill>
                  <a:srgbClr val="0099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&gt; </a:t>
            </a:r>
            <a:endParaRPr lang="en-AU" sz="900" dirty="0">
              <a:solidFill>
                <a:srgbClr val="0099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744B92C8-DBB2-42D7-9EED-2D4689A40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76"/>
    </mc:Choice>
    <mc:Fallback xmlns="">
      <p:transition spd="slow" advTm="6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C850A6-2266-4ECD-8F10-F568375F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0304"/>
            <a:ext cx="12192000" cy="83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011CE-A8FB-455B-A0C0-8B477B68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31775"/>
            <a:ext cx="10515600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  <a:latin typeface="+mn-lt"/>
              </a:rPr>
              <a:t>Junior Medical Staff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113FB-3BBB-4784-AAD4-CF754AB2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9" y="2713900"/>
            <a:ext cx="546680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/>
              <a:t>When discussing audit results with junior medical staff, they suggested an accessible template would be a helpful tool to improve practice</a:t>
            </a:r>
          </a:p>
        </p:txBody>
      </p:sp>
      <p:pic>
        <p:nvPicPr>
          <p:cNvPr id="4" name="Graphic 3" descr="Group brainstorm">
            <a:extLst>
              <a:ext uri="{FF2B5EF4-FFF2-40B4-BE49-F238E27FC236}">
                <a16:creationId xmlns:a16="http://schemas.microsoft.com/office/drawing/2014/main" id="{4CCC4622-5026-4B8B-B935-49E0A8DD3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5976" y="2057399"/>
            <a:ext cx="2995749" cy="2995749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E4C3459E-8729-4E24-9A59-55746EB3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1"/>
    </mc:Choice>
    <mc:Fallback xmlns="">
      <p:transition spd="slow" advTm="1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C850A6-2266-4ECD-8F10-F568375FE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0304"/>
            <a:ext cx="12192000" cy="83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011CE-A8FB-455B-A0C0-8B477B68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31775"/>
            <a:ext cx="10515600" cy="1325563"/>
          </a:xfrm>
        </p:spPr>
        <p:txBody>
          <a:bodyPr/>
          <a:lstStyle/>
          <a:p>
            <a:r>
              <a:rPr lang="en-AU" b="1">
                <a:solidFill>
                  <a:schemeClr val="bg1"/>
                </a:solidFill>
                <a:latin typeface="+mn-lt"/>
              </a:rPr>
              <a:t>To Assist </a:t>
            </a:r>
            <a:r>
              <a:rPr lang="en-AU" b="1" dirty="0">
                <a:solidFill>
                  <a:schemeClr val="bg1"/>
                </a:solidFill>
                <a:latin typeface="+mn-lt"/>
              </a:rPr>
              <a:t>– Discharge Analgesia Template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113FB-3BBB-4784-AAD4-CF754AB2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5140228"/>
            <a:ext cx="10515600" cy="827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Streamline the process of providing a more complete handover of analgesia and opioid management; </a:t>
            </a:r>
            <a:r>
              <a:rPr lang="en-AU" b="1" u="sng" dirty="0">
                <a:solidFill>
                  <a:srgbClr val="00B4B0"/>
                </a:solidFill>
              </a:rPr>
              <a:t>presently targeted for post-surgery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0A176593-3025-4584-A190-F67C7425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8" y="1447454"/>
            <a:ext cx="11398764" cy="3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63196C1E-3630-45AE-A3E8-CC7051C16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9"/>
    </mc:Choice>
    <mc:Fallback xmlns="">
      <p:transition spd="slow" advTm="2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C850A6-2266-4ECD-8F10-F568375FE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20304"/>
            <a:ext cx="12192000" cy="83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011CE-A8FB-455B-A0C0-8B477B68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31775"/>
            <a:ext cx="10515600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  <a:latin typeface="+mn-lt"/>
              </a:rPr>
              <a:t>*Test Patient* – EDS Demonstration </a:t>
            </a:r>
          </a:p>
        </p:txBody>
      </p:sp>
      <p:pic>
        <p:nvPicPr>
          <p:cNvPr id="8" name="Screen Recording 7">
            <a:extLst>
              <a:ext uri="{FF2B5EF4-FFF2-40B4-BE49-F238E27FC236}">
                <a16:creationId xmlns:a16="http://schemas.microsoft.com/office/drawing/2014/main" id="{8EF8AF34-ED92-47C7-80B9-BAA017C7D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83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685" y="827088"/>
            <a:ext cx="9119580" cy="5422792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60C8251-8776-45A6-A015-1D5B385C5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65" y="1253331"/>
            <a:ext cx="2675138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/>
              <a:t>On Management Plan tab, click on green + to add “Recommendation to GP”</a:t>
            </a:r>
          </a:p>
          <a:p>
            <a:pPr marL="457200" indent="-457200">
              <a:buFont typeface="+mj-lt"/>
              <a:buAutoNum type="arabicPeriod"/>
            </a:pPr>
            <a:endParaRPr lang="en-AU" sz="1400" dirty="0"/>
          </a:p>
          <a:p>
            <a:pPr marL="457200" indent="-457200">
              <a:buFont typeface="+mj-lt"/>
              <a:buAutoNum type="arabicPeriod"/>
            </a:pPr>
            <a:r>
              <a:rPr lang="en-AU" sz="1400" dirty="0"/>
              <a:t>On the add new recommendation popup – click on “Insert standard content” select Opioids from the list (or ‘#OPIOIDS’</a:t>
            </a:r>
            <a:r>
              <a:rPr lang="en-AU" sz="1400" dirty="0">
                <a:solidFill>
                  <a:srgbClr val="FF0000"/>
                </a:solidFill>
              </a:rPr>
              <a:t>*</a:t>
            </a:r>
            <a:r>
              <a:rPr lang="en-AU" sz="1400" dirty="0"/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AU" sz="1400" dirty="0"/>
          </a:p>
          <a:p>
            <a:pPr marL="457200" indent="-457200">
              <a:buFont typeface="+mj-lt"/>
              <a:buAutoNum type="arabicPeriod"/>
            </a:pPr>
            <a:r>
              <a:rPr lang="en-AU" sz="1400" dirty="0"/>
              <a:t>Preview and edit text as required – accept and save. </a:t>
            </a:r>
          </a:p>
          <a:p>
            <a:endParaRPr lang="en-AU" sz="2000" dirty="0"/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2E6EC682-0264-46E8-8794-C846A2EE0C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109.73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763B6-BD74-47BF-87AD-9FCAD8342D0C}"/>
              </a:ext>
            </a:extLst>
          </p:cNvPr>
          <p:cNvSpPr txBox="1"/>
          <p:nvPr/>
        </p:nvSpPr>
        <p:spPr>
          <a:xfrm>
            <a:off x="8563498" y="6581001"/>
            <a:ext cx="362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FF0000"/>
                </a:solidFill>
              </a:rPr>
              <a:t>*(Yes, we fixed the ‘opioid’ spelling for the final version)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6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453"/>
    </mc:Choice>
    <mc:Fallback xmlns="">
      <p:transition advTm="3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400" objId="8"/>
        <p14:stopEvt time="39453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C850A6-2266-4ECD-8F10-F568375F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0304"/>
            <a:ext cx="12192000" cy="83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011CE-A8FB-455B-A0C0-8B477B68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231775"/>
            <a:ext cx="10515600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  <a:latin typeface="+mn-lt"/>
              </a:rPr>
              <a:t>Use &amp;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FB0BFC-E996-46E9-A20A-49BC7334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Where possible, please ensure notes entered in this fashion match other advice - </a:t>
            </a:r>
          </a:p>
          <a:p>
            <a:pPr lvl="1"/>
            <a:r>
              <a:rPr lang="en-AU" dirty="0"/>
              <a:t>Prescription</a:t>
            </a:r>
          </a:p>
          <a:p>
            <a:pPr lvl="1"/>
            <a:r>
              <a:rPr lang="en-AU" dirty="0"/>
              <a:t>Pharmacist-generated list (</a:t>
            </a:r>
            <a:r>
              <a:rPr lang="en-AU" dirty="0" err="1"/>
              <a:t>eLMS</a:t>
            </a:r>
            <a:r>
              <a:rPr lang="en-AU" dirty="0"/>
              <a:t>)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r>
              <a:rPr lang="en-AU" dirty="0"/>
              <a:t>Feedback on this functionality is welcome!</a:t>
            </a:r>
          </a:p>
          <a:p>
            <a:pPr lvl="1"/>
            <a:r>
              <a:rPr lang="en-AU" dirty="0"/>
              <a:t>If problems encountered, please escalate with an incident report or as appropriate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Uptake and how advice matches to other documentation should be monitored within sites, ideally as part of general QI cycle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2F3A04CF-9689-45E2-9F1B-4C667DC18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7"/>
    </mc:Choice>
    <mc:Fallback xmlns="">
      <p:transition spd="slow" advTm="3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AC8FB8-3A6B-41AB-ABE6-EDA3D81608FE}"/>
              </a:ext>
            </a:extLst>
          </p:cNvPr>
          <p:cNvSpPr txBox="1">
            <a:spLocks/>
          </p:cNvSpPr>
          <p:nvPr/>
        </p:nvSpPr>
        <p:spPr>
          <a:xfrm>
            <a:off x="4333031" y="4921664"/>
            <a:ext cx="6382986" cy="1696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8000" b="1" i="1" dirty="0"/>
              <a:t>Thank you!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352A211B-B1D8-4CD9-A818-02CF87671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"/>
    </mc:Choice>
    <mc:Fallback xmlns="">
      <p:transition spd="slow" advTm="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6CE4C3112E1849BDAF18BCE277F62A" ma:contentTypeVersion="24" ma:contentTypeDescription="Create a new document." ma:contentTypeScope="" ma:versionID="6da28889e23c452f32a13c9bb566b816">
  <xsd:schema xmlns:xsd="http://www.w3.org/2001/XMLSchema" xmlns:xs="http://www.w3.org/2001/XMLSchema" xmlns:p="http://schemas.microsoft.com/office/2006/metadata/properties" xmlns:ns2="70d2c2e9-5e16-4d0d-880c-5519dc70301b" xmlns:ns3="http://schemas.microsoft.com/sharepoint/v3/fields" xmlns:ns4="http://schemas.microsoft.com/sharepoint/v4" xmlns:ns5="e8d620ed-a4bc-482e-9971-5d79728a0321" xmlns:ns6="3e035340-2944-4727-9f74-27603fa6c14a" targetNamespace="http://schemas.microsoft.com/office/2006/metadata/properties" ma:root="true" ma:fieldsID="d77c2f01922d7c11b854e8501115435c" ns2:_="" ns3:_="" ns4:_="" ns5:_="" ns6:_="">
    <xsd:import namespace="70d2c2e9-5e16-4d0d-880c-5519dc70301b"/>
    <xsd:import namespace="http://schemas.microsoft.com/sharepoint/v3/fields"/>
    <xsd:import namespace="http://schemas.microsoft.com/sharepoint/v4"/>
    <xsd:import namespace="e8d620ed-a4bc-482e-9971-5d79728a0321"/>
    <xsd:import namespace="3e035340-2944-4727-9f74-27603fa6c1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CDateCreated" minOccurs="0"/>
                <xsd:element ref="ns3:_DCDateModified" minOccurs="0"/>
                <xsd:element ref="ns4:IconOverlay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5:SharedWithUsers" minOccurs="0"/>
                <xsd:element ref="ns5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6:TaxCatchAll" minOccurs="0"/>
                <xsd:element ref="ns2:Reviewstatus" minOccurs="0"/>
                <xsd:element ref="ns2:Effectivedate" minOccurs="0"/>
                <xsd:element ref="ns2:Reviewdate" minOccurs="0"/>
                <xsd:element ref="ns2: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2c2e9-5e16-4d0d-880c-5519dc7030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8e950ff-f1bc-4f65-9ab7-38c216eebb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viewstatus" ma:index="28" nillable="true" ma:displayName="Document status" ma:format="Dropdown" ma:internalName="Reviewstatus">
      <xsd:simpleType>
        <xsd:restriction base="dms:Choice">
          <xsd:enumeration value="First draft"/>
          <xsd:enumeration value="Peer review"/>
          <xsd:enumeration value="Final draft"/>
          <xsd:enumeration value="DSS approved"/>
          <xsd:enumeration value="Manager approved"/>
          <xsd:enumeration value="Current"/>
          <xsd:enumeration value="Due for review"/>
        </xsd:restriction>
      </xsd:simpleType>
    </xsd:element>
    <xsd:element name="Effectivedate" ma:index="29" nillable="true" ma:displayName="Effective date" ma:description="Date document published" ma:format="DateOnly" ma:internalName="Effectivedate">
      <xsd:simpleType>
        <xsd:restriction base="dms:DateTime"/>
      </xsd:simpleType>
    </xsd:element>
    <xsd:element name="Reviewdate" ma:index="30" nillable="true" ma:displayName="Review date" ma:description="Date of next document review" ma:format="DateOnly" ma:internalName="Reviewdate">
      <xsd:simpleType>
        <xsd:restriction base="dms:DateTime"/>
      </xsd:simpleType>
    </xsd:element>
    <xsd:element name="Owner" ma:index="31" nillable="true" ma:displayName="Owner" ma:description="SLT member responsible for that function" ma:format="Dropdown" ma:internalName="Own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10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11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620ed-a4bc-482e-9971-5d79728a032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5340-2944-4727-9f74-27603fa6c14a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90dda364-7c3b-4568-8643-2c9eafb24e6a}" ma:internalName="TaxCatchAll" ma:showField="CatchAllData" ma:web="e8d620ed-a4bc-482e-9971-5d79728a03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CDateModified xmlns="http://schemas.microsoft.com/sharepoint/v3/fields" xsi:nil="true"/>
    <IconOverlay xmlns="http://schemas.microsoft.com/sharepoint/v4" xsi:nil="true"/>
    <lcf76f155ced4ddcb4097134ff3c332f xmlns="70d2c2e9-5e16-4d0d-880c-5519dc70301b">
      <Terms xmlns="http://schemas.microsoft.com/office/infopath/2007/PartnerControls"/>
    </lcf76f155ced4ddcb4097134ff3c332f>
    <Owner xmlns="70d2c2e9-5e16-4d0d-880c-5519dc70301b" xsi:nil="true"/>
    <Effectivedate xmlns="70d2c2e9-5e16-4d0d-880c-5519dc70301b" xsi:nil="true"/>
    <TaxCatchAll xmlns="3e035340-2944-4727-9f74-27603fa6c14a" xsi:nil="true"/>
    <_Flow_SignoffStatus xmlns="70d2c2e9-5e16-4d0d-880c-5519dc70301b" xsi:nil="true"/>
    <Reviewdate xmlns="70d2c2e9-5e16-4d0d-880c-5519dc70301b" xsi:nil="true"/>
    <Reviewstatus xmlns="70d2c2e9-5e16-4d0d-880c-5519dc70301b" xsi:nil="true"/>
    <_DCDateCreated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3F556E29-3D7A-4B21-9C99-3CD177C4DC30}"/>
</file>

<file path=customXml/itemProps2.xml><?xml version="1.0" encoding="utf-8"?>
<ds:datastoreItem xmlns:ds="http://schemas.openxmlformats.org/officeDocument/2006/customXml" ds:itemID="{90CF06EA-5E66-4473-AF5B-F4DC7BAAB60A}"/>
</file>

<file path=customXml/itemProps3.xml><?xml version="1.0" encoding="utf-8"?>
<ds:datastoreItem xmlns:ds="http://schemas.openxmlformats.org/officeDocument/2006/customXml" ds:itemID="{80F93A3E-D7D8-4116-87F6-5C96AF5829EB}"/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535</Words>
  <Application>Microsoft Office PowerPoint</Application>
  <PresentationFormat>Widescreen</PresentationFormat>
  <Paragraphs>50</Paragraphs>
  <Slides>7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Opioids, Pain Management &amp; Handover</vt:lpstr>
      <vt:lpstr>Junior Medical Staff</vt:lpstr>
      <vt:lpstr>To Assist – Discharge Analgesia Template</vt:lpstr>
      <vt:lpstr>*Test Patient* – EDS Demonstration </vt:lpstr>
      <vt:lpstr>Use &amp; Evaluation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Champika Pattullo</dc:creator>
  <cp:lastModifiedBy>Benita Suckling</cp:lastModifiedBy>
  <cp:revision>36</cp:revision>
  <dcterms:created xsi:type="dcterms:W3CDTF">2019-07-07T22:29:14Z</dcterms:created>
  <dcterms:modified xsi:type="dcterms:W3CDTF">2020-04-03T05:05:31Z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0x010100106CE4C3112E1849BDAF18BCE277F62A</vt:lpwstr>
  </property>
</Properties>
</file>